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00" r:id="rId3"/>
    <p:sldId id="390" r:id="rId4"/>
    <p:sldId id="392" r:id="rId5"/>
    <p:sldId id="394" r:id="rId6"/>
    <p:sldId id="391" r:id="rId7"/>
    <p:sldId id="393" r:id="rId8"/>
    <p:sldId id="395" r:id="rId9"/>
    <p:sldId id="408" r:id="rId10"/>
    <p:sldId id="396" r:id="rId11"/>
    <p:sldId id="397" r:id="rId12"/>
    <p:sldId id="398" r:id="rId13"/>
    <p:sldId id="399" r:id="rId14"/>
    <p:sldId id="334" r:id="rId15"/>
    <p:sldId id="279" r:id="rId16"/>
    <p:sldId id="280" r:id="rId17"/>
    <p:sldId id="281" r:id="rId18"/>
    <p:sldId id="335" r:id="rId19"/>
    <p:sldId id="404" r:id="rId20"/>
    <p:sldId id="402" r:id="rId21"/>
    <p:sldId id="403" r:id="rId22"/>
    <p:sldId id="405" r:id="rId23"/>
    <p:sldId id="401" r:id="rId24"/>
    <p:sldId id="339" r:id="rId25"/>
    <p:sldId id="38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406" r:id="rId41"/>
    <p:sldId id="407" r:id="rId42"/>
    <p:sldId id="33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41"/>
    <p:restoredTop sz="94737"/>
  </p:normalViewPr>
  <p:slideViewPr>
    <p:cSldViewPr snapToGrid="0" snapToObjects="1">
      <p:cViewPr varScale="1">
        <p:scale>
          <a:sx n="152" d="100"/>
          <a:sy n="152" d="100"/>
        </p:scale>
        <p:origin x="184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1596712224"/>
        <c:axId val="-1596361680"/>
      </c:scatterChart>
      <c:valAx>
        <c:axId val="-1596712224"/>
        <c:scaling>
          <c:logBase val="10.0"/>
          <c:orientation val="maxMin"/>
          <c:max val="100.0"/>
        </c:scaling>
        <c:delete val="0"/>
        <c:axPos val="b"/>
        <c:numFmt formatCode="General" sourceLinked="1"/>
        <c:majorTickMark val="cross"/>
        <c:minorTickMark val="out"/>
        <c:tickLblPos val="nextTo"/>
        <c:crossAx val="-1596361680"/>
        <c:crosses val="autoZero"/>
        <c:crossBetween val="midCat"/>
        <c:majorUnit val="1.0"/>
      </c:valAx>
      <c:valAx>
        <c:axId val="-1596361680"/>
        <c:scaling>
          <c:orientation val="minMax"/>
        </c:scaling>
        <c:delete val="1"/>
        <c:axPos val="r"/>
        <c:numFmt formatCode="General" sourceLinked="1"/>
        <c:majorTickMark val="out"/>
        <c:minorTickMark val="none"/>
        <c:tickLblPos val="nextTo"/>
        <c:crossAx val="-1596712224"/>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image" Target="../media/image23.png"/><Relationship Id="rId2"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4/9/18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4/9/18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28</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29</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30</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35</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39</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11</a:t>
            </a:fld>
            <a:endParaRPr lang="en-US"/>
          </a:p>
        </p:txBody>
      </p:sp>
    </p:spTree>
    <p:extLst>
      <p:ext uri="{BB962C8B-B14F-4D97-AF65-F5344CB8AC3E}">
        <p14:creationId xmlns:p14="http://schemas.microsoft.com/office/powerpoint/2010/main" val="69339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14</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17</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26</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27</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Informatics</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2" name="Footer Placeholder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slide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31.png"/><Relationship Id="rId10" Type="http://schemas.openxmlformats.org/officeDocument/2006/relationships/image" Target="../media/image26.png"/><Relationship Id="rId11" Type="http://schemas.openxmlformats.org/officeDocument/2006/relationships/oleObject" Target="../embeddings/oleObject5.bin"/><Relationship Id="rId12" Type="http://schemas.openxmlformats.org/officeDocument/2006/relationships/image" Target="../media/image27.png"/><Relationship Id="rId13" Type="http://schemas.openxmlformats.org/officeDocument/2006/relationships/oleObject" Target="../embeddings/oleObject6.bin"/><Relationship Id="rId14" Type="http://schemas.openxmlformats.org/officeDocument/2006/relationships/image" Target="../media/image28.png"/><Relationship Id="rId15" Type="http://schemas.openxmlformats.org/officeDocument/2006/relationships/oleObject" Target="../embeddings/oleObject7.bin"/><Relationship Id="rId16" Type="http://schemas.openxmlformats.org/officeDocument/2006/relationships/image" Target="../media/image29.png"/><Relationship Id="rId17" Type="http://schemas.openxmlformats.org/officeDocument/2006/relationships/oleObject" Target="../embeddings/oleObject8.bin"/><Relationship Id="rId18" Type="http://schemas.openxmlformats.org/officeDocument/2006/relationships/image" Target="../media/image30.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3.png"/><Relationship Id="rId5" Type="http://schemas.openxmlformats.org/officeDocument/2006/relationships/oleObject" Target="../embeddings/oleObject2.bin"/><Relationship Id="rId6" Type="http://schemas.openxmlformats.org/officeDocument/2006/relationships/image" Target="../media/image24.png"/><Relationship Id="rId7" Type="http://schemas.openxmlformats.org/officeDocument/2006/relationships/oleObject" Target="../embeddings/oleObject3.bin"/><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2.png"/><Relationship Id="rId5" Type="http://schemas.openxmlformats.org/officeDocument/2006/relationships/image" Target="../media/image33.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a:t>
            </a:r>
            <a:r>
              <a:rPr lang="en-US" dirty="0" smtClean="0"/>
              <a:t>Joshua Randall for most slide content</a:t>
            </a:r>
            <a:br>
              <a:rPr lang="en-US" dirty="0" smtClean="0"/>
            </a:br>
            <a:r>
              <a:rPr lang="en-US" dirty="0" err="1" smtClean="0"/>
              <a:t>Also</a:t>
            </a:r>
            <a:r>
              <a:rPr lang="en-US" dirty="0" err="1" smtClean="0"/>
              <a:t>Thomas</a:t>
            </a:r>
            <a:r>
              <a:rPr lang="en-US" dirty="0" smtClean="0"/>
              <a:t> </a:t>
            </a:r>
            <a:r>
              <a:rPr lang="en-US" dirty="0" smtClean="0"/>
              <a:t>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5733280" y="3687763"/>
            <a:ext cx="250902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dirty="0" smtClean="0"/>
              <a:t>Assemble </a:t>
            </a:r>
            <a:r>
              <a:rPr lang="en-GB" b="1" dirty="0" err="1" smtClean="0"/>
              <a:t>Contigs</a:t>
            </a:r>
            <a:endParaRPr lang="en-GB" b="1" dirty="0"/>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sp>
        <p:nvSpPr>
          <p:cNvPr id="32" name="TextBox 31"/>
          <p:cNvSpPr txBox="1"/>
          <p:nvPr/>
        </p:nvSpPr>
        <p:spPr>
          <a:xfrm>
            <a:off x="8204949" y="3684588"/>
            <a:ext cx="939051" cy="707886"/>
          </a:xfrm>
          <a:prstGeom prst="rect">
            <a:avLst/>
          </a:prstGeom>
          <a:noFill/>
        </p:spPr>
        <p:txBody>
          <a:bodyPr wrap="square" rtlCol="0">
            <a:spAutoFit/>
          </a:bodyPr>
          <a:lstStyle/>
          <a:p>
            <a:r>
              <a:rPr lang="en-GB" sz="1000" i="1" dirty="0" smtClean="0"/>
              <a:t>Repetitive sequence limits this step</a:t>
            </a:r>
            <a:endParaRPr lang="en-GB" sz="1000" i="1" dirty="0"/>
          </a:p>
        </p:txBody>
      </p: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sp>
        <p:nvSpPr>
          <p:cNvPr id="3" name="TextBox 2"/>
          <p:cNvSpPr txBox="1"/>
          <p:nvPr/>
        </p:nvSpPr>
        <p:spPr>
          <a:xfrm>
            <a:off x="6619875" y="4537498"/>
            <a:ext cx="2218877" cy="246221"/>
          </a:xfrm>
          <a:prstGeom prst="rect">
            <a:avLst/>
          </a:prstGeom>
          <a:noFill/>
        </p:spPr>
        <p:txBody>
          <a:bodyPr wrap="none" rtlCol="0">
            <a:spAutoFit/>
          </a:bodyPr>
          <a:lstStyle/>
          <a:p>
            <a:r>
              <a:rPr lang="en-GB" sz="1000" i="1" dirty="0" smtClean="0"/>
              <a:t>Repetitive sequence limits this step</a:t>
            </a:r>
            <a:endParaRPr lang="en-GB" sz="1000" i="1" dirty="0"/>
          </a:p>
        </p:txBody>
      </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0646" y="914400"/>
            <a:ext cx="7102708" cy="5325256"/>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489012" y="2768368"/>
            <a:ext cx="1487487"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5499423" y="3516326"/>
            <a:ext cx="900113"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grpSp>
        <p:nvGrpSpPr>
          <p:cNvPr id="6" name="Group 5"/>
          <p:cNvGrpSpPr/>
          <p:nvPr/>
        </p:nvGrpSpPr>
        <p:grpSpPr>
          <a:xfrm>
            <a:off x="461061" y="3506656"/>
            <a:ext cx="8236549" cy="2727244"/>
            <a:chOff x="461061" y="3506656"/>
            <a:chExt cx="8236549" cy="2727244"/>
          </a:xfrm>
        </p:grpSpPr>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705"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706"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707"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708"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709"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710"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711"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712"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713"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a:t>
            </a:r>
            <a:r>
              <a:rPr lang="en-US" dirty="0" smtClean="0"/>
              <a:t>Three </a:t>
            </a:r>
            <a:r>
              <a:rPr lang="en-US" dirty="0" smtClean="0"/>
              <a:t>important concepts</a:t>
            </a:r>
          </a:p>
          <a:p>
            <a:pPr lvl="1"/>
            <a:r>
              <a:rPr lang="en-US" dirty="0" smtClean="0"/>
              <a:t>Reference based compression</a:t>
            </a:r>
          </a:p>
          <a:p>
            <a:pPr lvl="1"/>
            <a:r>
              <a:rPr lang="en-US" dirty="0" smtClean="0"/>
              <a:t>Controlled loss of quality </a:t>
            </a:r>
            <a:r>
              <a:rPr lang="en-US" dirty="0" smtClean="0"/>
              <a:t>information</a:t>
            </a:r>
          </a:p>
          <a:p>
            <a:pPr lvl="1"/>
            <a:r>
              <a:rPr lang="en-US" dirty="0" smtClean="0"/>
              <a:t>Column based storage (allows better compression of similar data)</a:t>
            </a:r>
            <a:endParaRPr lang="en-US" dirty="0" smtClean="0"/>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a:t>
            </a:r>
            <a:r>
              <a:rPr lang="en-US" dirty="0" smtClean="0"/>
              <a:t>and </a:t>
            </a:r>
            <a:r>
              <a:rPr lang="en-US" dirty="0" err="1" smtClean="0"/>
              <a:t>htsjdk</a:t>
            </a:r>
            <a:endParaRPr lang="en-US" dirty="0" smtClean="0"/>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a:t>
            </a:r>
            <a:r>
              <a:rPr lang="en-US" sz="1200" dirty="0" smtClean="0"/>
              <a:t>03.08.12</a:t>
            </a:r>
          </a:p>
          <a:p>
            <a:pPr lvl="1">
              <a:buClr>
                <a:srgbClr val="72AD46"/>
              </a:buClr>
              <a:buFont typeface="Arial"/>
              <a:buChar char="•"/>
              <a:defRPr/>
            </a:pPr>
            <a:r>
              <a:rPr lang="en-US" sz="1200" dirty="0" smtClean="0"/>
              <a:t>Now up to v3, much improved compression</a:t>
            </a:r>
            <a:endParaRPr lang="en-US" sz="1200" dirty="0" smtClean="0"/>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451" y="2037174"/>
            <a:ext cx="6001793" cy="3684098"/>
          </a:xfrm>
          <a:prstGeom prst="rect">
            <a:avLst/>
          </a:prstGeom>
        </p:spPr>
      </p:pic>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molecule sequencing</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539751" y="1066801"/>
            <a:ext cx="4032250" cy="3749992"/>
          </a:xfrm>
          <a:prstGeom prst="rect">
            <a:avLst/>
          </a:prstGeom>
        </p:spPr>
      </p:pic>
      <p:pic>
        <p:nvPicPr>
          <p:cNvPr id="6" name="Picture 5"/>
          <p:cNvPicPr>
            <a:picLocks noChangeAspect="1"/>
          </p:cNvPicPr>
          <p:nvPr/>
        </p:nvPicPr>
        <p:blipFill>
          <a:blip r:embed="rId3"/>
          <a:stretch>
            <a:fillRect/>
          </a:stretch>
        </p:blipFill>
        <p:spPr>
          <a:xfrm>
            <a:off x="4660786" y="1066799"/>
            <a:ext cx="3947361" cy="3749993"/>
          </a:xfrm>
          <a:prstGeom prst="rect">
            <a:avLst/>
          </a:prstGeom>
        </p:spPr>
      </p:pic>
      <p:sp>
        <p:nvSpPr>
          <p:cNvPr id="7" name="TextBox 6"/>
          <p:cNvSpPr txBox="1"/>
          <p:nvPr/>
        </p:nvSpPr>
        <p:spPr>
          <a:xfrm>
            <a:off x="478173" y="5449669"/>
            <a:ext cx="8126077" cy="646331"/>
          </a:xfrm>
          <a:prstGeom prst="rect">
            <a:avLst/>
          </a:prstGeom>
          <a:noFill/>
        </p:spPr>
        <p:txBody>
          <a:bodyPr wrap="square" rtlCol="0">
            <a:spAutoFit/>
          </a:bodyPr>
          <a:lstStyle/>
          <a:p>
            <a:r>
              <a:rPr lang="en-GB" dirty="0" smtClean="0"/>
              <a:t>DNA quality is everything, with a single molecule a nick or break can kill the process for </a:t>
            </a:r>
            <a:r>
              <a:rPr lang="en-GB" smtClean="0"/>
              <a:t>that molecule.</a:t>
            </a:r>
            <a:endParaRPr lang="en-GB"/>
          </a:p>
        </p:txBody>
      </p:sp>
      <p:sp>
        <p:nvSpPr>
          <p:cNvPr id="8" name="TextBox 7"/>
          <p:cNvSpPr txBox="1"/>
          <p:nvPr/>
        </p:nvSpPr>
        <p:spPr>
          <a:xfrm>
            <a:off x="2098058" y="4969193"/>
            <a:ext cx="915635" cy="369332"/>
          </a:xfrm>
          <a:prstGeom prst="rect">
            <a:avLst/>
          </a:prstGeom>
          <a:noFill/>
        </p:spPr>
        <p:txBody>
          <a:bodyPr wrap="none" rtlCol="0">
            <a:spAutoFit/>
          </a:bodyPr>
          <a:lstStyle/>
          <a:p>
            <a:r>
              <a:rPr lang="en-GB" smtClean="0"/>
              <a:t>PacBio</a:t>
            </a:r>
            <a:endParaRPr lang="en-GB" dirty="0"/>
          </a:p>
        </p:txBody>
      </p:sp>
      <p:sp>
        <p:nvSpPr>
          <p:cNvPr id="9" name="TextBox 8"/>
          <p:cNvSpPr txBox="1"/>
          <p:nvPr/>
        </p:nvSpPr>
        <p:spPr>
          <a:xfrm>
            <a:off x="4951954" y="4969193"/>
            <a:ext cx="3365024" cy="369332"/>
          </a:xfrm>
          <a:prstGeom prst="rect">
            <a:avLst/>
          </a:prstGeom>
          <a:noFill/>
        </p:spPr>
        <p:txBody>
          <a:bodyPr wrap="none" rtlCol="0">
            <a:spAutoFit/>
          </a:bodyPr>
          <a:lstStyle/>
          <a:p>
            <a:r>
              <a:rPr lang="en-GB" dirty="0" smtClean="0"/>
              <a:t>Oxford </a:t>
            </a:r>
            <a:r>
              <a:rPr lang="en-GB" dirty="0" err="1" smtClean="0"/>
              <a:t>Nanopore</a:t>
            </a:r>
            <a:r>
              <a:rPr lang="en-GB" dirty="0" smtClean="0"/>
              <a:t>/Roche </a:t>
            </a:r>
            <a:r>
              <a:rPr lang="en-GB" dirty="0" err="1" smtClean="0"/>
              <a:t>Genia</a:t>
            </a:r>
            <a:endParaRPr lang="en-GB" dirty="0"/>
          </a:p>
        </p:txBody>
      </p:sp>
      <p:sp>
        <p:nvSpPr>
          <p:cNvPr id="10" name="TextBox 9"/>
          <p:cNvSpPr txBox="1"/>
          <p:nvPr/>
        </p:nvSpPr>
        <p:spPr>
          <a:xfrm>
            <a:off x="4630028" y="4819471"/>
            <a:ext cx="1473480" cy="230832"/>
          </a:xfrm>
          <a:prstGeom prst="rect">
            <a:avLst/>
          </a:prstGeom>
          <a:noFill/>
        </p:spPr>
        <p:txBody>
          <a:bodyPr wrap="none" rtlCol="0">
            <a:spAutoFit/>
          </a:bodyPr>
          <a:lstStyle/>
          <a:p>
            <a:r>
              <a:rPr lang="en-US" sz="900" i="1" cap="all" dirty="0"/>
              <a:t>NIK </a:t>
            </a:r>
            <a:r>
              <a:rPr lang="en-US" sz="900" i="1" cap="all" dirty="0" smtClean="0"/>
              <a:t>SPENCER/NATURE</a:t>
            </a:r>
            <a:endParaRPr lang="en-US" sz="900" i="1" cap="all" dirty="0"/>
          </a:p>
        </p:txBody>
      </p:sp>
    </p:spTree>
    <p:extLst>
      <p:ext uri="{BB962C8B-B14F-4D97-AF65-F5344CB8AC3E}">
        <p14:creationId xmlns:p14="http://schemas.microsoft.com/office/powerpoint/2010/main" val="328652633"/>
      </p:ext>
    </p:extLst>
  </p:cSld>
  <p:clrMapOvr>
    <a:masterClrMapping/>
  </p:clrMapOvr>
  <p:transition spd="med"/>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8141</TotalTime>
  <Words>2068</Words>
  <Application>Microsoft Macintosh PowerPoint</Application>
  <PresentationFormat>On-screen Show (4:3)</PresentationFormat>
  <Paragraphs>445</Paragraphs>
  <Slides>42</Slides>
  <Notes>15</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4" baseType="lpstr">
      <vt:lpstr>Calibri</vt:lpstr>
      <vt:lpstr>Courier</vt:lpstr>
      <vt:lpstr>Georgia</vt:lpstr>
      <vt:lpstr>ＭＳ Ｐゴシック</vt:lpstr>
      <vt:lpstr>msgothic</vt:lpstr>
      <vt:lpstr>Times New Roman</vt:lpstr>
      <vt:lpstr>Verdana</vt:lpstr>
      <vt:lpstr>Webdings</vt:lpstr>
      <vt:lpstr>Wingdings</vt:lpstr>
      <vt:lpstr>Arial</vt:lpstr>
      <vt:lpstr>updated_sanger_logo_template</vt:lpstr>
      <vt:lpstr>Photo Editor Photo</vt:lpstr>
      <vt:lpstr>NGS Bioinformatics Overview</vt:lpstr>
      <vt:lpstr>NGS Bioinformatics Overview</vt:lpstr>
      <vt:lpstr>Capillary Sample Prep</vt:lpstr>
      <vt:lpstr>Capillary Sequencing</vt:lpstr>
      <vt:lpstr>Capillary Reactions</vt:lpstr>
      <vt:lpstr>Next-Generation Sample Prep</vt:lpstr>
      <vt:lpstr>Sequencing by Synthesis</vt:lpstr>
      <vt:lpstr>Next-Generation Reactions</vt:lpstr>
      <vt:lpstr>Single molecule sequencing</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Martin Pollard</cp:lastModifiedBy>
  <cp:revision>135</cp:revision>
  <cp:lastPrinted>2016-09-30T09:20:43Z</cp:lastPrinted>
  <dcterms:created xsi:type="dcterms:W3CDTF">2012-10-13T08:55:51Z</dcterms:created>
  <dcterms:modified xsi:type="dcterms:W3CDTF">2018-04-09T13:03:51Z</dcterms:modified>
  <cp:category/>
</cp:coreProperties>
</file>